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3"/>
  </p:notesMasterIdLst>
  <p:sldIdLst>
    <p:sldId id="256" r:id="rId2"/>
    <p:sldId id="258" r:id="rId3"/>
    <p:sldId id="259" r:id="rId4"/>
    <p:sldId id="261" r:id="rId5"/>
    <p:sldId id="262" r:id="rId6"/>
    <p:sldId id="260" r:id="rId7"/>
    <p:sldId id="285" r:id="rId8"/>
    <p:sldId id="294" r:id="rId9"/>
    <p:sldId id="286" r:id="rId10"/>
    <p:sldId id="288" r:id="rId11"/>
    <p:sldId id="295" r:id="rId12"/>
    <p:sldId id="289" r:id="rId13"/>
    <p:sldId id="293" r:id="rId14"/>
    <p:sldId id="290" r:id="rId15"/>
    <p:sldId id="291" r:id="rId16"/>
    <p:sldId id="296" r:id="rId17"/>
    <p:sldId id="267" r:id="rId18"/>
    <p:sldId id="263" r:id="rId19"/>
    <p:sldId id="292" r:id="rId20"/>
    <p:sldId id="302" r:id="rId21"/>
    <p:sldId id="298" r:id="rId22"/>
    <p:sldId id="268" r:id="rId23"/>
    <p:sldId id="299" r:id="rId24"/>
    <p:sldId id="301" r:id="rId25"/>
    <p:sldId id="300" r:id="rId26"/>
    <p:sldId id="271" r:id="rId27"/>
    <p:sldId id="272" r:id="rId28"/>
    <p:sldId id="273" r:id="rId29"/>
    <p:sldId id="274" r:id="rId30"/>
    <p:sldId id="280" r:id="rId31"/>
    <p:sldId id="283" r:id="rId32"/>
  </p:sldIdLst>
  <p:sldSz cx="9144000" cy="6858000" type="screen4x3"/>
  <p:notesSz cx="6858000" cy="9144000"/>
  <p:embeddedFontLst>
    <p:embeddedFont>
      <p:font typeface="Roboto Slab" pitchFamily="2" charset="0"/>
      <p:regular r:id="rId34"/>
      <p:bold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758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365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144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770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15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84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81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381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71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9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7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57189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377" lvl="1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566" lvl="2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754" lvl="3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5943" lvl="4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131" lvl="5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320" lvl="6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509" lvl="7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697" lvl="8" indent="-457189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360351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Win’s </a:t>
            </a:r>
            <a:r>
              <a:rPr lang="en" dirty="0" err="1"/>
              <a:t>foobar</a:t>
            </a:r>
            <a:r>
              <a:rPr lang="en" dirty="0"/>
              <a:t> talk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3575410" y="6361105"/>
            <a:ext cx="499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Zachary karate club network dataset -- KONECT, April 2017.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7D884-465E-284E-ACCD-0ABA026A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79" y="1445831"/>
            <a:ext cx="6865519" cy="47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6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polarization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5313996" y="6361103"/>
            <a:ext cx="3100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Garimella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Morales, et al, KDD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7CA0-2C41-7B4D-9E83-7ECD4B05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38" y="1254491"/>
            <a:ext cx="8490526" cy="47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2116DD-4148-EB4F-BDF7-F37618E3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46" y="1347727"/>
            <a:ext cx="2702999" cy="1799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0984B7-91DA-FD41-A762-FC3BCFC9B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270" y="1364086"/>
            <a:ext cx="2690427" cy="3587235"/>
          </a:xfrm>
          <a:prstGeom prst="rect">
            <a:avLst/>
          </a:prstGeom>
        </p:spPr>
      </p:pic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Behavioral ecology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67130" y="6133386"/>
            <a:ext cx="868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5ECBBE-AD44-7742-9A58-CF893ED1C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98" y="3030199"/>
            <a:ext cx="6813425" cy="28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Behavioral ecology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67130" y="6133386"/>
            <a:ext cx="868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03" y="1266141"/>
            <a:ext cx="5578452" cy="47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F2077-56F8-3D4B-834B-8D4B1954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09" y="1351302"/>
            <a:ext cx="6461893" cy="5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Web graphs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3175831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4800" b="1" dirty="0"/>
              <a:t>Wow! The Internet is big!</a:t>
            </a:r>
            <a:endParaRPr sz="48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282451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flipH="1">
            <a:off x="7330801" y="2440127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057826" y="1410051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7509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 encode information about:</a:t>
            </a:r>
            <a:endParaRPr dirty="0"/>
          </a:p>
        </p:txBody>
      </p:sp>
      <p:sp>
        <p:nvSpPr>
          <p:cNvPr id="168" name="Google Shape;168;p23"/>
          <p:cNvSpPr/>
          <p:nvPr/>
        </p:nvSpPr>
        <p:spPr>
          <a:xfrm>
            <a:off x="319080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Categories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733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Communities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686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Webgraphs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8D2F6-D715-CF44-BD27-0F8F11188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72950-9F6B-2547-9B85-EC4FAE538E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Spark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25087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.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data input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7609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Select files, write custom parser that read </a:t>
            </a:r>
            <a:r>
              <a:rPr lang="en-US" sz="2400" dirty="0" err="1"/>
              <a:t>warc</a:t>
            </a:r>
            <a:r>
              <a:rPr lang="en-US" sz="2400" dirty="0"/>
              <a:t> files, extracted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Graphframes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Filter and clean</a:t>
            </a:r>
            <a:r>
              <a:rPr lang="en-US" sz="2400" dirty="0"/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polished top of the iceberg is what I’m talking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Won’t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algorithms and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Creating a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41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 things to do with </a:t>
            </a:r>
            <a:r>
              <a:rPr lang="en-US" dirty="0" err="1"/>
              <a:t>GraphFrames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Labelled data is not required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External parameter setting is nice, but not strictly necessary.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Runs in near linear time.</a:t>
            </a: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5676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9600" b="1"/>
              <a:t>89,526,124</a:t>
            </a:r>
            <a:endParaRPr sz="9600" b="1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9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89,526,124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/>
              <a:t>100%</a:t>
            </a:r>
            <a:endParaRPr sz="720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Total success!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185,244</a:t>
            </a:r>
            <a:r>
              <a:rPr lang="en" sz="4800" dirty="0"/>
              <a:t> users</a:t>
            </a:r>
            <a:endParaRPr sz="48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And a lot of websites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839751" y="1924401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Our process is easy</a:t>
            </a: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1036201" y="2120851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3506751" y="3219800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717575" y="3430626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6000370" y="108620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6233171" y="1318853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2804800" y="3437100"/>
            <a:ext cx="981000" cy="600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29"/>
          <p:cNvCxnSpPr/>
          <p:nvPr/>
        </p:nvCxnSpPr>
        <p:spPr>
          <a:xfrm rot="10800000" flipH="1">
            <a:off x="5520451" y="2991325"/>
            <a:ext cx="859200" cy="85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Let’s review some concepts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786151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Yellow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282" name="Google Shape;282;p30"/>
          <p:cNvSpPr txBox="1">
            <a:spLocks noGrp="1"/>
          </p:cNvSpPr>
          <p:nvPr>
            <p:ph type="body" idx="2"/>
          </p:nvPr>
        </p:nvSpPr>
        <p:spPr>
          <a:xfrm>
            <a:off x="3329989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Blue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</a:t>
            </a:r>
            <a:r>
              <a:rPr lang="en" sz="1200" dirty="0" err="1"/>
              <a:t>colour</a:t>
            </a:r>
            <a:r>
              <a:rPr lang="en" sz="1200" dirty="0"/>
              <a:t> of the clear sky and the deep sea. It is located between violet and green on the optical spectrum.</a:t>
            </a:r>
            <a:endParaRPr sz="1200" dirty="0"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3"/>
          </p:nvPr>
        </p:nvSpPr>
        <p:spPr>
          <a:xfrm>
            <a:off x="5873827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Red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indent="0">
              <a:buNone/>
            </a:pPr>
            <a:endParaRPr sz="1200"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786151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Yellow</a:t>
            </a:r>
            <a:endParaRPr b="1"/>
          </a:p>
          <a:p>
            <a:pPr marL="0" indent="0"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Red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indent="0">
              <a:buNone/>
            </a:pPr>
            <a:endParaRPr sz="1200"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921701" y="1777651"/>
            <a:ext cx="304009" cy="326513"/>
            <a:chOff x="616425" y="2329600"/>
            <a:chExt cx="361700" cy="388475"/>
          </a:xfrm>
        </p:grpSpPr>
        <p:sp>
          <p:nvSpPr>
            <p:cNvPr id="288" name="Google Shape;288;p3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Google Shape;296;p30"/>
          <p:cNvGrpSpPr/>
          <p:nvPr/>
        </p:nvGrpSpPr>
        <p:grpSpPr>
          <a:xfrm>
            <a:off x="5980787" y="3978261"/>
            <a:ext cx="435023" cy="323445"/>
            <a:chOff x="5247525" y="3007275"/>
            <a:chExt cx="517575" cy="384825"/>
          </a:xfrm>
        </p:grpSpPr>
        <p:sp>
          <p:nvSpPr>
            <p:cNvPr id="297" name="Google Shape;297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Google Shape;299;p30"/>
          <p:cNvGrpSpPr/>
          <p:nvPr/>
        </p:nvGrpSpPr>
        <p:grpSpPr>
          <a:xfrm>
            <a:off x="965719" y="3968778"/>
            <a:ext cx="215967" cy="342399"/>
            <a:chOff x="6718575" y="2318625"/>
            <a:chExt cx="256950" cy="407375"/>
          </a:xfrm>
        </p:grpSpPr>
        <p:sp>
          <p:nvSpPr>
            <p:cNvPr id="300" name="Google Shape;300;p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Google Shape;309;p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3453692" y="1777660"/>
            <a:ext cx="359272" cy="376691"/>
            <a:chOff x="5961125" y="1623900"/>
            <a:chExt cx="427450" cy="448175"/>
          </a:xfrm>
        </p:grpSpPr>
        <p:sp>
          <p:nvSpPr>
            <p:cNvPr id="321" name="Google Shape;321;p3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Google Shape;328;p30"/>
          <p:cNvGrpSpPr/>
          <p:nvPr/>
        </p:nvGrpSpPr>
        <p:grpSpPr>
          <a:xfrm>
            <a:off x="6040974" y="1803255"/>
            <a:ext cx="345971" cy="325505"/>
            <a:chOff x="5972700" y="2330200"/>
            <a:chExt cx="411625" cy="387275"/>
          </a:xfrm>
        </p:grpSpPr>
        <p:sp>
          <p:nvSpPr>
            <p:cNvPr id="329" name="Google Shape;329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4294967295"/>
          </p:nvPr>
        </p:nvSpPr>
        <p:spPr>
          <a:xfrm>
            <a:off x="685801" y="2186551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1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Find me at:</a:t>
            </a:r>
            <a:endParaRPr dirty="0"/>
          </a:p>
          <a:p>
            <a:pPr marL="0" indent="0">
              <a:buNone/>
            </a:pPr>
            <a:r>
              <a:rPr lang="en" dirty="0"/>
              <a:t>wsuen13@gmail.com</a:t>
            </a:r>
            <a:endParaRPr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" dirty="0" err="1"/>
              <a:t>suen</a:t>
            </a:r>
            <a:r>
              <a:rPr lang="en" dirty="0"/>
              <a:t> on </a:t>
            </a:r>
            <a:r>
              <a:rPr lang="en" dirty="0" err="1"/>
              <a:t>Github</a:t>
            </a:r>
            <a:endParaRPr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/>
        </p:nvSpPr>
        <p:spPr>
          <a:xfrm>
            <a:off x="6324775" y="1222051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189" indent="-285744"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189" indent="-285744"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424951" y="1242997"/>
            <a:ext cx="342903" cy="447293"/>
            <a:chOff x="590250" y="244200"/>
            <a:chExt cx="407975" cy="532175"/>
          </a:xfrm>
        </p:grpSpPr>
        <p:sp>
          <p:nvSpPr>
            <p:cNvPr id="400" name="Google Shape;400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977640" y="1309016"/>
            <a:ext cx="372595" cy="310144"/>
            <a:chOff x="1247825" y="322750"/>
            <a:chExt cx="443300" cy="369000"/>
          </a:xfrm>
        </p:grpSpPr>
        <p:sp>
          <p:nvSpPr>
            <p:cNvPr id="415" name="Google Shape;415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1550819" y="1307483"/>
            <a:ext cx="356204" cy="313212"/>
            <a:chOff x="1929775" y="320925"/>
            <a:chExt cx="423800" cy="372650"/>
          </a:xfrm>
        </p:grpSpPr>
        <p:sp>
          <p:nvSpPr>
            <p:cNvPr id="421" name="Google Shape;421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Google Shape;426;p39"/>
          <p:cNvSpPr/>
          <p:nvPr/>
        </p:nvSpPr>
        <p:spPr>
          <a:xfrm>
            <a:off x="2148123" y="1296230"/>
            <a:ext cx="291717" cy="33573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27" name="Google Shape;427;p39"/>
          <p:cNvSpPr/>
          <p:nvPr/>
        </p:nvSpPr>
        <p:spPr>
          <a:xfrm>
            <a:off x="2733091" y="1297259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28" name="Google Shape;428;p39"/>
          <p:cNvGrpSpPr/>
          <p:nvPr/>
        </p:nvGrpSpPr>
        <p:grpSpPr>
          <a:xfrm>
            <a:off x="3820466" y="1272162"/>
            <a:ext cx="336767" cy="383835"/>
            <a:chOff x="4630125" y="278900"/>
            <a:chExt cx="400675" cy="456675"/>
          </a:xfrm>
        </p:grpSpPr>
        <p:sp>
          <p:nvSpPr>
            <p:cNvPr id="429" name="Google Shape;429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Google Shape;433;p39"/>
          <p:cNvSpPr/>
          <p:nvPr/>
        </p:nvSpPr>
        <p:spPr>
          <a:xfrm>
            <a:off x="4361055" y="1295726"/>
            <a:ext cx="385895" cy="336747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34" name="Google Shape;434;p39"/>
          <p:cNvGrpSpPr/>
          <p:nvPr/>
        </p:nvGrpSpPr>
        <p:grpSpPr>
          <a:xfrm>
            <a:off x="430074" y="1818716"/>
            <a:ext cx="342883" cy="418128"/>
            <a:chOff x="596350" y="929175"/>
            <a:chExt cx="407950" cy="497475"/>
          </a:xfrm>
        </p:grpSpPr>
        <p:sp>
          <p:nvSpPr>
            <p:cNvPr id="435" name="Google Shape;435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Google Shape;442;p39"/>
          <p:cNvGrpSpPr/>
          <p:nvPr/>
        </p:nvGrpSpPr>
        <p:grpSpPr>
          <a:xfrm>
            <a:off x="1554391" y="1879632"/>
            <a:ext cx="349060" cy="298883"/>
            <a:chOff x="1934025" y="1001650"/>
            <a:chExt cx="415300" cy="355600"/>
          </a:xfrm>
        </p:grpSpPr>
        <p:sp>
          <p:nvSpPr>
            <p:cNvPr id="443" name="Google Shape;443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Google Shape;447;p39"/>
          <p:cNvSpPr/>
          <p:nvPr/>
        </p:nvSpPr>
        <p:spPr>
          <a:xfrm>
            <a:off x="2118452" y="1854576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2683959" y="1871973"/>
            <a:ext cx="350068" cy="314243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49" name="Google Shape;449;p39"/>
          <p:cNvSpPr/>
          <p:nvPr/>
        </p:nvSpPr>
        <p:spPr>
          <a:xfrm>
            <a:off x="3254074" y="1874538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3830340" y="1877606"/>
            <a:ext cx="317311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51" name="Google Shape;451;p39"/>
          <p:cNvGrpSpPr/>
          <p:nvPr/>
        </p:nvGrpSpPr>
        <p:grpSpPr>
          <a:xfrm>
            <a:off x="4378786" y="1857109"/>
            <a:ext cx="350068" cy="350573"/>
            <a:chOff x="5294400" y="974850"/>
            <a:chExt cx="416500" cy="417100"/>
          </a:xfrm>
        </p:grpSpPr>
        <p:sp>
          <p:nvSpPr>
            <p:cNvPr id="452" name="Google Shape;452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Google Shape;454;p39"/>
          <p:cNvGrpSpPr/>
          <p:nvPr/>
        </p:nvGrpSpPr>
        <p:grpSpPr>
          <a:xfrm>
            <a:off x="4901807" y="1817710"/>
            <a:ext cx="433992" cy="422729"/>
            <a:chOff x="5916675" y="927975"/>
            <a:chExt cx="516350" cy="502950"/>
          </a:xfrm>
        </p:grpSpPr>
        <p:sp>
          <p:nvSpPr>
            <p:cNvPr id="455" name="Google Shape;455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Google Shape;457;p39"/>
          <p:cNvGrpSpPr/>
          <p:nvPr/>
        </p:nvGrpSpPr>
        <p:grpSpPr>
          <a:xfrm>
            <a:off x="403454" y="2467123"/>
            <a:ext cx="391001" cy="264085"/>
            <a:chOff x="564675" y="1700625"/>
            <a:chExt cx="465200" cy="314200"/>
          </a:xfrm>
        </p:grpSpPr>
        <p:sp>
          <p:nvSpPr>
            <p:cNvPr id="458" name="Google Shape;458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Google Shape;461;p39"/>
          <p:cNvGrpSpPr/>
          <p:nvPr/>
        </p:nvGrpSpPr>
        <p:grpSpPr>
          <a:xfrm>
            <a:off x="968438" y="2402634"/>
            <a:ext cx="391001" cy="382827"/>
            <a:chOff x="1236875" y="1623900"/>
            <a:chExt cx="465200" cy="455475"/>
          </a:xfrm>
        </p:grpSpPr>
        <p:sp>
          <p:nvSpPr>
            <p:cNvPr id="462" name="Google Shape;462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Google Shape;469;p39"/>
          <p:cNvGrpSpPr/>
          <p:nvPr/>
        </p:nvGrpSpPr>
        <p:grpSpPr>
          <a:xfrm>
            <a:off x="1545690" y="2410829"/>
            <a:ext cx="366459" cy="366437"/>
            <a:chOff x="1923675" y="1633650"/>
            <a:chExt cx="436000" cy="435975"/>
          </a:xfrm>
        </p:grpSpPr>
        <p:sp>
          <p:nvSpPr>
            <p:cNvPr id="470" name="Google Shape;470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2109145" y="2409297"/>
            <a:ext cx="369505" cy="369505"/>
            <a:chOff x="2594050" y="1631825"/>
            <a:chExt cx="439625" cy="439625"/>
          </a:xfrm>
        </p:grpSpPr>
        <p:sp>
          <p:nvSpPr>
            <p:cNvPr id="477" name="Google Shape;477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Google Shape;481;p39"/>
          <p:cNvSpPr/>
          <p:nvPr/>
        </p:nvSpPr>
        <p:spPr>
          <a:xfrm>
            <a:off x="2690603" y="2425719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82" name="Google Shape;482;p39"/>
          <p:cNvGrpSpPr/>
          <p:nvPr/>
        </p:nvGrpSpPr>
        <p:grpSpPr>
          <a:xfrm>
            <a:off x="3273910" y="2381663"/>
            <a:ext cx="299911" cy="424768"/>
            <a:chOff x="3979850" y="1598950"/>
            <a:chExt cx="356825" cy="505375"/>
          </a:xfrm>
        </p:grpSpPr>
        <p:sp>
          <p:nvSpPr>
            <p:cNvPr id="483" name="Google Shape;483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3791297" y="2472753"/>
            <a:ext cx="395099" cy="242589"/>
            <a:chOff x="4595425" y="1707325"/>
            <a:chExt cx="470075" cy="288625"/>
          </a:xfrm>
        </p:grpSpPr>
        <p:sp>
          <p:nvSpPr>
            <p:cNvPr id="486" name="Google Shape;486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4375214" y="2413392"/>
            <a:ext cx="357235" cy="361311"/>
            <a:chOff x="5290150" y="1636700"/>
            <a:chExt cx="425025" cy="429875"/>
          </a:xfrm>
        </p:grpSpPr>
        <p:sp>
          <p:nvSpPr>
            <p:cNvPr id="492" name="Google Shape;492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Google Shape;494;p39"/>
          <p:cNvGrpSpPr/>
          <p:nvPr/>
        </p:nvGrpSpPr>
        <p:grpSpPr>
          <a:xfrm>
            <a:off x="4939167" y="2402634"/>
            <a:ext cx="359272" cy="376691"/>
            <a:chOff x="5961125" y="1623900"/>
            <a:chExt cx="427450" cy="448175"/>
          </a:xfrm>
        </p:grpSpPr>
        <p:sp>
          <p:nvSpPr>
            <p:cNvPr id="495" name="Google Shape;495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Google Shape;502;p39"/>
          <p:cNvGrpSpPr/>
          <p:nvPr/>
        </p:nvGrpSpPr>
        <p:grpSpPr>
          <a:xfrm>
            <a:off x="5491862" y="2412365"/>
            <a:ext cx="383835" cy="363369"/>
            <a:chOff x="6618700" y="1635475"/>
            <a:chExt cx="456675" cy="432325"/>
          </a:xfrm>
        </p:grpSpPr>
        <p:sp>
          <p:nvSpPr>
            <p:cNvPr id="503" name="Google Shape;503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Google Shape;508;p39"/>
          <p:cNvGrpSpPr/>
          <p:nvPr/>
        </p:nvGrpSpPr>
        <p:grpSpPr>
          <a:xfrm>
            <a:off x="446950" y="2995777"/>
            <a:ext cx="304009" cy="326513"/>
            <a:chOff x="616425" y="2329600"/>
            <a:chExt cx="361700" cy="388475"/>
          </a:xfrm>
        </p:grpSpPr>
        <p:sp>
          <p:nvSpPr>
            <p:cNvPr id="509" name="Google Shape;509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1003758" y="2998842"/>
            <a:ext cx="320379" cy="320379"/>
            <a:chOff x="1278900" y="2333250"/>
            <a:chExt cx="381175" cy="381175"/>
          </a:xfrm>
        </p:grpSpPr>
        <p:sp>
          <p:nvSpPr>
            <p:cNvPr id="518" name="Google Shape;518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Google Shape;522;p39"/>
          <p:cNvGrpSpPr/>
          <p:nvPr/>
        </p:nvGrpSpPr>
        <p:grpSpPr>
          <a:xfrm>
            <a:off x="1568723" y="2998842"/>
            <a:ext cx="320399" cy="320379"/>
            <a:chOff x="1951075" y="2333250"/>
            <a:chExt cx="381200" cy="381175"/>
          </a:xfrm>
        </p:grpSpPr>
        <p:sp>
          <p:nvSpPr>
            <p:cNvPr id="523" name="Google Shape;523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Google Shape;527;p39"/>
          <p:cNvGrpSpPr/>
          <p:nvPr/>
        </p:nvGrpSpPr>
        <p:grpSpPr>
          <a:xfrm>
            <a:off x="2133705" y="2998842"/>
            <a:ext cx="320379" cy="320379"/>
            <a:chOff x="2623275" y="2333250"/>
            <a:chExt cx="381175" cy="381175"/>
          </a:xfrm>
        </p:grpSpPr>
        <p:sp>
          <p:nvSpPr>
            <p:cNvPr id="528" name="Google Shape;528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Google Shape;532;p39"/>
          <p:cNvGrpSpPr/>
          <p:nvPr/>
        </p:nvGrpSpPr>
        <p:grpSpPr>
          <a:xfrm>
            <a:off x="2773413" y="2943581"/>
            <a:ext cx="170937" cy="426827"/>
            <a:chOff x="3384375" y="2267500"/>
            <a:chExt cx="203375" cy="507825"/>
          </a:xfrm>
        </p:grpSpPr>
        <p:sp>
          <p:nvSpPr>
            <p:cNvPr id="533" name="Google Shape;533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Google Shape;535;p39"/>
          <p:cNvGrpSpPr/>
          <p:nvPr/>
        </p:nvGrpSpPr>
        <p:grpSpPr>
          <a:xfrm>
            <a:off x="3918719" y="2997814"/>
            <a:ext cx="140237" cy="318339"/>
            <a:chOff x="4747025" y="2332025"/>
            <a:chExt cx="166850" cy="378750"/>
          </a:xfrm>
        </p:grpSpPr>
        <p:sp>
          <p:nvSpPr>
            <p:cNvPr id="536" name="Google Shape;536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351194" y="2945619"/>
            <a:ext cx="145343" cy="422729"/>
            <a:chOff x="4071800" y="2269925"/>
            <a:chExt cx="172925" cy="502950"/>
          </a:xfrm>
        </p:grpSpPr>
        <p:sp>
          <p:nvSpPr>
            <p:cNvPr id="539" name="Google Shape;539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Google Shape;541;p39"/>
          <p:cNvSpPr/>
          <p:nvPr/>
        </p:nvSpPr>
        <p:spPr>
          <a:xfrm>
            <a:off x="4393812" y="2990216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42" name="Google Shape;542;p39"/>
          <p:cNvGrpSpPr/>
          <p:nvPr/>
        </p:nvGrpSpPr>
        <p:grpSpPr>
          <a:xfrm>
            <a:off x="4948898" y="2996281"/>
            <a:ext cx="345971" cy="325505"/>
            <a:chOff x="5972700" y="2330200"/>
            <a:chExt cx="411625" cy="387275"/>
          </a:xfrm>
        </p:grpSpPr>
        <p:sp>
          <p:nvSpPr>
            <p:cNvPr id="543" name="Google Shape;543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Google Shape;545;p39"/>
          <p:cNvGrpSpPr/>
          <p:nvPr/>
        </p:nvGrpSpPr>
        <p:grpSpPr>
          <a:xfrm>
            <a:off x="544194" y="3524409"/>
            <a:ext cx="109539" cy="399195"/>
            <a:chOff x="732125" y="2958550"/>
            <a:chExt cx="130325" cy="474950"/>
          </a:xfrm>
        </p:grpSpPr>
        <p:sp>
          <p:nvSpPr>
            <p:cNvPr id="546" name="Google Shape;546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Google Shape;554;p39"/>
          <p:cNvSpPr/>
          <p:nvPr/>
        </p:nvSpPr>
        <p:spPr>
          <a:xfrm>
            <a:off x="1561114" y="3508635"/>
            <a:ext cx="335739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555" name="Google Shape;555;p39"/>
          <p:cNvSpPr/>
          <p:nvPr/>
        </p:nvSpPr>
        <p:spPr>
          <a:xfrm>
            <a:off x="1039606" y="3508635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56" name="Google Shape;556;p39"/>
          <p:cNvGrpSpPr/>
          <p:nvPr/>
        </p:nvGrpSpPr>
        <p:grpSpPr>
          <a:xfrm>
            <a:off x="2099940" y="3537205"/>
            <a:ext cx="387933" cy="367467"/>
            <a:chOff x="2583100" y="2973775"/>
            <a:chExt cx="461550" cy="437200"/>
          </a:xfrm>
        </p:grpSpPr>
        <p:sp>
          <p:nvSpPr>
            <p:cNvPr id="557" name="Google Shape;557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Google Shape;559;p39"/>
          <p:cNvSpPr/>
          <p:nvPr/>
        </p:nvSpPr>
        <p:spPr>
          <a:xfrm>
            <a:off x="3810882" y="3545998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60" name="Google Shape;560;p39"/>
          <p:cNvGrpSpPr/>
          <p:nvPr/>
        </p:nvGrpSpPr>
        <p:grpSpPr>
          <a:xfrm>
            <a:off x="4339387" y="3565361"/>
            <a:ext cx="435023" cy="323445"/>
            <a:chOff x="5247525" y="3007275"/>
            <a:chExt cx="517575" cy="384825"/>
          </a:xfrm>
        </p:grpSpPr>
        <p:sp>
          <p:nvSpPr>
            <p:cNvPr id="561" name="Google Shape;561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Google Shape;563;p39"/>
          <p:cNvGrpSpPr/>
          <p:nvPr/>
        </p:nvGrpSpPr>
        <p:grpSpPr>
          <a:xfrm>
            <a:off x="3250373" y="3546931"/>
            <a:ext cx="342883" cy="350068"/>
            <a:chOff x="3951850" y="2985350"/>
            <a:chExt cx="407950" cy="416500"/>
          </a:xfrm>
        </p:grpSpPr>
        <p:sp>
          <p:nvSpPr>
            <p:cNvPr id="564" name="Google Shape;564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Google Shape;568;p39"/>
          <p:cNvGrpSpPr/>
          <p:nvPr/>
        </p:nvGrpSpPr>
        <p:grpSpPr>
          <a:xfrm>
            <a:off x="407044" y="4136482"/>
            <a:ext cx="397136" cy="305017"/>
            <a:chOff x="568950" y="3686775"/>
            <a:chExt cx="472500" cy="362900"/>
          </a:xfrm>
        </p:grpSpPr>
        <p:sp>
          <p:nvSpPr>
            <p:cNvPr id="569" name="Google Shape;569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Google Shape;572;p39"/>
          <p:cNvSpPr/>
          <p:nvPr/>
        </p:nvSpPr>
        <p:spPr>
          <a:xfrm>
            <a:off x="4983889" y="3529628"/>
            <a:ext cx="270221" cy="388963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73" name="Google Shape;573;p39"/>
          <p:cNvGrpSpPr/>
          <p:nvPr/>
        </p:nvGrpSpPr>
        <p:grpSpPr>
          <a:xfrm>
            <a:off x="975097" y="4162073"/>
            <a:ext cx="377700" cy="253852"/>
            <a:chOff x="1244800" y="3717225"/>
            <a:chExt cx="449375" cy="302025"/>
          </a:xfrm>
        </p:grpSpPr>
        <p:sp>
          <p:nvSpPr>
            <p:cNvPr id="574" name="Google Shape;574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1545189" y="4142617"/>
            <a:ext cx="367467" cy="287115"/>
            <a:chOff x="1923075" y="3694075"/>
            <a:chExt cx="437200" cy="341600"/>
          </a:xfrm>
        </p:grpSpPr>
        <p:sp>
          <p:nvSpPr>
            <p:cNvPr id="581" name="Google Shape;581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Google Shape;590;p39"/>
          <p:cNvGrpSpPr/>
          <p:nvPr/>
        </p:nvGrpSpPr>
        <p:grpSpPr>
          <a:xfrm>
            <a:off x="2113745" y="4138015"/>
            <a:ext cx="360301" cy="295815"/>
            <a:chOff x="2599525" y="3688600"/>
            <a:chExt cx="428675" cy="351950"/>
          </a:xfrm>
        </p:grpSpPr>
        <p:sp>
          <p:nvSpPr>
            <p:cNvPr id="591" name="Google Shape;591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Google Shape;594;p39"/>
          <p:cNvGrpSpPr/>
          <p:nvPr/>
        </p:nvGrpSpPr>
        <p:grpSpPr>
          <a:xfrm>
            <a:off x="2696126" y="4117549"/>
            <a:ext cx="333700" cy="329077"/>
            <a:chOff x="3292425" y="3664250"/>
            <a:chExt cx="397025" cy="391525"/>
          </a:xfrm>
        </p:grpSpPr>
        <p:sp>
          <p:nvSpPr>
            <p:cNvPr id="595" name="Google Shape;595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3233983" y="4160016"/>
            <a:ext cx="369527" cy="268183"/>
            <a:chOff x="3932350" y="3714775"/>
            <a:chExt cx="439650" cy="319075"/>
          </a:xfrm>
        </p:grpSpPr>
        <p:sp>
          <p:nvSpPr>
            <p:cNvPr id="599" name="Google Shape;599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Google Shape;604;p39"/>
          <p:cNvGrpSpPr/>
          <p:nvPr/>
        </p:nvGrpSpPr>
        <p:grpSpPr>
          <a:xfrm>
            <a:off x="3798970" y="4160016"/>
            <a:ext cx="369505" cy="268183"/>
            <a:chOff x="4604550" y="3714775"/>
            <a:chExt cx="439625" cy="319075"/>
          </a:xfrm>
        </p:grpSpPr>
        <p:sp>
          <p:nvSpPr>
            <p:cNvPr id="605" name="Google Shape;605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Google Shape;607;p39"/>
          <p:cNvGrpSpPr/>
          <p:nvPr/>
        </p:nvGrpSpPr>
        <p:grpSpPr>
          <a:xfrm>
            <a:off x="4377251" y="4132382"/>
            <a:ext cx="353136" cy="313739"/>
            <a:chOff x="5292575" y="3681900"/>
            <a:chExt cx="420150" cy="373275"/>
          </a:xfrm>
        </p:grpSpPr>
        <p:sp>
          <p:nvSpPr>
            <p:cNvPr id="608" name="Google Shape;608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Google Shape;615;p39"/>
          <p:cNvGrpSpPr/>
          <p:nvPr/>
        </p:nvGrpSpPr>
        <p:grpSpPr>
          <a:xfrm>
            <a:off x="4922274" y="4092459"/>
            <a:ext cx="393060" cy="393060"/>
            <a:chOff x="5941025" y="3634400"/>
            <a:chExt cx="467650" cy="467650"/>
          </a:xfrm>
        </p:grpSpPr>
        <p:sp>
          <p:nvSpPr>
            <p:cNvPr id="616" name="Google Shape;616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Google Shape;622;p39"/>
          <p:cNvGrpSpPr/>
          <p:nvPr/>
        </p:nvGrpSpPr>
        <p:grpSpPr>
          <a:xfrm>
            <a:off x="5512346" y="4117550"/>
            <a:ext cx="342883" cy="342903"/>
            <a:chOff x="6643075" y="3664250"/>
            <a:chExt cx="407950" cy="407975"/>
          </a:xfrm>
        </p:grpSpPr>
        <p:sp>
          <p:nvSpPr>
            <p:cNvPr id="623" name="Google Shape;623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Google Shape;625;p39"/>
          <p:cNvGrpSpPr/>
          <p:nvPr/>
        </p:nvGrpSpPr>
        <p:grpSpPr>
          <a:xfrm>
            <a:off x="413181" y="4668203"/>
            <a:ext cx="371564" cy="371543"/>
            <a:chOff x="576250" y="4319400"/>
            <a:chExt cx="442075" cy="442050"/>
          </a:xfrm>
        </p:grpSpPr>
        <p:sp>
          <p:nvSpPr>
            <p:cNvPr id="626" name="Google Shape;626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Google Shape;630;p39"/>
          <p:cNvSpPr/>
          <p:nvPr/>
        </p:nvSpPr>
        <p:spPr>
          <a:xfrm>
            <a:off x="962847" y="4740501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1" name="Google Shape;631;p39"/>
          <p:cNvSpPr/>
          <p:nvPr/>
        </p:nvSpPr>
        <p:spPr>
          <a:xfrm>
            <a:off x="3253567" y="4683682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2" name="Google Shape;632;p39"/>
          <p:cNvSpPr/>
          <p:nvPr/>
        </p:nvSpPr>
        <p:spPr>
          <a:xfrm>
            <a:off x="2688562" y="4705178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39"/>
          <p:cNvSpPr/>
          <p:nvPr/>
        </p:nvSpPr>
        <p:spPr>
          <a:xfrm>
            <a:off x="3817039" y="4682147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634" name="Google Shape;634;p39"/>
          <p:cNvGrpSpPr/>
          <p:nvPr/>
        </p:nvGrpSpPr>
        <p:grpSpPr>
          <a:xfrm>
            <a:off x="4356786" y="4687135"/>
            <a:ext cx="394068" cy="325505"/>
            <a:chOff x="5268225" y="4341925"/>
            <a:chExt cx="468850" cy="387275"/>
          </a:xfrm>
        </p:grpSpPr>
        <p:sp>
          <p:nvSpPr>
            <p:cNvPr id="635" name="Google Shape;635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Google Shape;643;p39"/>
          <p:cNvGrpSpPr/>
          <p:nvPr/>
        </p:nvGrpSpPr>
        <p:grpSpPr>
          <a:xfrm>
            <a:off x="4941734" y="4676902"/>
            <a:ext cx="354145" cy="354145"/>
            <a:chOff x="5964175" y="4329750"/>
            <a:chExt cx="421350" cy="421350"/>
          </a:xfrm>
        </p:grpSpPr>
        <p:sp>
          <p:nvSpPr>
            <p:cNvPr id="644" name="Google Shape;644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977640" y="5241885"/>
            <a:ext cx="372595" cy="360301"/>
            <a:chOff x="1247825" y="5001950"/>
            <a:chExt cx="443300" cy="428675"/>
          </a:xfrm>
        </p:grpSpPr>
        <p:sp>
          <p:nvSpPr>
            <p:cNvPr id="647" name="Google Shape;647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Google Shape;653;p39"/>
          <p:cNvGrpSpPr/>
          <p:nvPr/>
        </p:nvGrpSpPr>
        <p:grpSpPr>
          <a:xfrm>
            <a:off x="1575886" y="5223960"/>
            <a:ext cx="306068" cy="389992"/>
            <a:chOff x="1959600" y="4980625"/>
            <a:chExt cx="364150" cy="464000"/>
          </a:xfrm>
        </p:grpSpPr>
        <p:sp>
          <p:nvSpPr>
            <p:cNvPr id="654" name="Google Shape;654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Google Shape;661;p39"/>
          <p:cNvGrpSpPr/>
          <p:nvPr/>
        </p:nvGrpSpPr>
        <p:grpSpPr>
          <a:xfrm>
            <a:off x="2118368" y="5238816"/>
            <a:ext cx="351077" cy="360807"/>
            <a:chOff x="2605025" y="4998300"/>
            <a:chExt cx="417700" cy="429275"/>
          </a:xfrm>
        </p:grpSpPr>
        <p:sp>
          <p:nvSpPr>
            <p:cNvPr id="662" name="Google Shape;662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Google Shape;665;p39"/>
          <p:cNvGrpSpPr/>
          <p:nvPr/>
        </p:nvGrpSpPr>
        <p:grpSpPr>
          <a:xfrm>
            <a:off x="2649059" y="5241887"/>
            <a:ext cx="419663" cy="349543"/>
            <a:chOff x="3236425" y="5001950"/>
            <a:chExt cx="499300" cy="415875"/>
          </a:xfrm>
        </p:grpSpPr>
        <p:sp>
          <p:nvSpPr>
            <p:cNvPr id="666" name="Google Shape;666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3264181" y="5223963"/>
            <a:ext cx="319369" cy="380263"/>
            <a:chOff x="3968275" y="4980625"/>
            <a:chExt cx="379975" cy="452425"/>
          </a:xfrm>
        </p:grpSpPr>
        <p:sp>
          <p:nvSpPr>
            <p:cNvPr id="673" name="Google Shape;673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Google Shape;676;p39"/>
          <p:cNvGrpSpPr/>
          <p:nvPr/>
        </p:nvGrpSpPr>
        <p:grpSpPr>
          <a:xfrm>
            <a:off x="4919713" y="5308916"/>
            <a:ext cx="404323" cy="220085"/>
            <a:chOff x="5937975" y="5081700"/>
            <a:chExt cx="481050" cy="261850"/>
          </a:xfrm>
        </p:grpSpPr>
        <p:sp>
          <p:nvSpPr>
            <p:cNvPr id="677" name="Google Shape;677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Google Shape;680;p39"/>
          <p:cNvGrpSpPr/>
          <p:nvPr/>
        </p:nvGrpSpPr>
        <p:grpSpPr>
          <a:xfrm>
            <a:off x="5537922" y="5266448"/>
            <a:ext cx="290183" cy="333679"/>
            <a:chOff x="6673500" y="5031175"/>
            <a:chExt cx="345250" cy="397000"/>
          </a:xfrm>
        </p:grpSpPr>
        <p:sp>
          <p:nvSpPr>
            <p:cNvPr id="681" name="Google Shape;681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Google Shape;686;p39"/>
          <p:cNvGrpSpPr/>
          <p:nvPr/>
        </p:nvGrpSpPr>
        <p:grpSpPr>
          <a:xfrm>
            <a:off x="3229908" y="1291094"/>
            <a:ext cx="387933" cy="345971"/>
            <a:chOff x="3927500" y="301425"/>
            <a:chExt cx="461550" cy="411625"/>
          </a:xfrm>
        </p:grpSpPr>
        <p:sp>
          <p:nvSpPr>
            <p:cNvPr id="687" name="Google Shape;687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Google Shape;714;p39"/>
          <p:cNvGrpSpPr/>
          <p:nvPr/>
        </p:nvGrpSpPr>
        <p:grpSpPr>
          <a:xfrm>
            <a:off x="5517454" y="1297755"/>
            <a:ext cx="332671" cy="332671"/>
            <a:chOff x="6649150" y="309350"/>
            <a:chExt cx="395800" cy="395800"/>
          </a:xfrm>
        </p:grpSpPr>
        <p:sp>
          <p:nvSpPr>
            <p:cNvPr id="715" name="Google Shape;715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Google Shape;738;p39"/>
          <p:cNvGrpSpPr/>
          <p:nvPr/>
        </p:nvGrpSpPr>
        <p:grpSpPr>
          <a:xfrm>
            <a:off x="4949908" y="1305426"/>
            <a:ext cx="337797" cy="319873"/>
            <a:chOff x="5973900" y="318475"/>
            <a:chExt cx="401900" cy="380575"/>
          </a:xfrm>
        </p:grpSpPr>
        <p:sp>
          <p:nvSpPr>
            <p:cNvPr id="739" name="Google Shape;739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Google Shape;753;p39"/>
          <p:cNvGrpSpPr/>
          <p:nvPr/>
        </p:nvGrpSpPr>
        <p:grpSpPr>
          <a:xfrm>
            <a:off x="995058" y="1818716"/>
            <a:ext cx="342883" cy="418128"/>
            <a:chOff x="1268550" y="929175"/>
            <a:chExt cx="407950" cy="497475"/>
          </a:xfrm>
        </p:grpSpPr>
        <p:sp>
          <p:nvSpPr>
            <p:cNvPr id="754" name="Google Shape;754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Google Shape;757;p39"/>
          <p:cNvGrpSpPr/>
          <p:nvPr/>
        </p:nvGrpSpPr>
        <p:grpSpPr>
          <a:xfrm>
            <a:off x="5481125" y="1834581"/>
            <a:ext cx="405331" cy="388963"/>
            <a:chOff x="6605925" y="948050"/>
            <a:chExt cx="482250" cy="462775"/>
          </a:xfrm>
        </p:grpSpPr>
        <p:sp>
          <p:nvSpPr>
            <p:cNvPr id="758" name="Google Shape;758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Google Shape;764;p39"/>
          <p:cNvGrpSpPr/>
          <p:nvPr/>
        </p:nvGrpSpPr>
        <p:grpSpPr>
          <a:xfrm>
            <a:off x="5575806" y="2986552"/>
            <a:ext cx="215967" cy="342399"/>
            <a:chOff x="6718575" y="2318625"/>
            <a:chExt cx="256950" cy="407375"/>
          </a:xfrm>
        </p:grpSpPr>
        <p:sp>
          <p:nvSpPr>
            <p:cNvPr id="765" name="Google Shape;765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Google Shape;773;p39"/>
          <p:cNvGrpSpPr/>
          <p:nvPr/>
        </p:nvGrpSpPr>
        <p:grpSpPr>
          <a:xfrm>
            <a:off x="2677197" y="3613460"/>
            <a:ext cx="363369" cy="221115"/>
            <a:chOff x="3269900" y="3064500"/>
            <a:chExt cx="432325" cy="263075"/>
          </a:xfrm>
        </p:grpSpPr>
        <p:sp>
          <p:nvSpPr>
            <p:cNvPr id="774" name="Google Shape;774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Google Shape;777;p39"/>
          <p:cNvGrpSpPr/>
          <p:nvPr/>
        </p:nvGrpSpPr>
        <p:grpSpPr>
          <a:xfrm>
            <a:off x="5551222" y="3545902"/>
            <a:ext cx="265115" cy="372595"/>
            <a:chOff x="6689325" y="2984125"/>
            <a:chExt cx="315425" cy="443300"/>
          </a:xfrm>
        </p:grpSpPr>
        <p:sp>
          <p:nvSpPr>
            <p:cNvPr id="778" name="Google Shape;778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Google Shape;783;p39"/>
          <p:cNvGrpSpPr/>
          <p:nvPr/>
        </p:nvGrpSpPr>
        <p:grpSpPr>
          <a:xfrm>
            <a:off x="1599945" y="4640572"/>
            <a:ext cx="256416" cy="414535"/>
            <a:chOff x="1988225" y="4286525"/>
            <a:chExt cx="305075" cy="493200"/>
          </a:xfrm>
        </p:grpSpPr>
        <p:sp>
          <p:nvSpPr>
            <p:cNvPr id="784" name="Google Shape;784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Google Shape;791;p39"/>
          <p:cNvGrpSpPr/>
          <p:nvPr/>
        </p:nvGrpSpPr>
        <p:grpSpPr>
          <a:xfrm>
            <a:off x="2143937" y="4669735"/>
            <a:ext cx="309640" cy="392031"/>
            <a:chOff x="2635450" y="4321225"/>
            <a:chExt cx="368400" cy="466425"/>
          </a:xfrm>
        </p:grpSpPr>
        <p:sp>
          <p:nvSpPr>
            <p:cNvPr id="792" name="Google Shape;792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Google Shape;798;p39"/>
          <p:cNvGrpSpPr/>
          <p:nvPr/>
        </p:nvGrpSpPr>
        <p:grpSpPr>
          <a:xfrm>
            <a:off x="5512346" y="4660008"/>
            <a:ext cx="342883" cy="383835"/>
            <a:chOff x="6643075" y="4309650"/>
            <a:chExt cx="407950" cy="456675"/>
          </a:xfrm>
        </p:grpSpPr>
        <p:sp>
          <p:nvSpPr>
            <p:cNvPr id="799" name="Google Shape;799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Google Shape;808;p39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Google Shape;809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Google Shape;820;p39"/>
          <p:cNvGrpSpPr/>
          <p:nvPr/>
        </p:nvGrpSpPr>
        <p:grpSpPr>
          <a:xfrm>
            <a:off x="3758542" y="5209632"/>
            <a:ext cx="460615" cy="418653"/>
            <a:chOff x="4556450" y="4963575"/>
            <a:chExt cx="548025" cy="498100"/>
          </a:xfrm>
        </p:grpSpPr>
        <p:sp>
          <p:nvSpPr>
            <p:cNvPr id="821" name="Google Shape;821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Google Shape;826;p39"/>
          <p:cNvGrpSpPr/>
          <p:nvPr/>
        </p:nvGrpSpPr>
        <p:grpSpPr>
          <a:xfrm>
            <a:off x="375823" y="5300215"/>
            <a:ext cx="445255" cy="246183"/>
            <a:chOff x="531800" y="5071350"/>
            <a:chExt cx="529750" cy="292900"/>
          </a:xfrm>
        </p:grpSpPr>
        <p:sp>
          <p:nvSpPr>
            <p:cNvPr id="827" name="Google Shape;827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Google Shape;834;p39"/>
          <p:cNvGrpSpPr/>
          <p:nvPr/>
        </p:nvGrpSpPr>
        <p:grpSpPr>
          <a:xfrm>
            <a:off x="7320095" y="2713378"/>
            <a:ext cx="433992" cy="422729"/>
            <a:chOff x="5916675" y="927975"/>
            <a:chExt cx="516350" cy="502950"/>
          </a:xfrm>
        </p:grpSpPr>
        <p:sp>
          <p:nvSpPr>
            <p:cNvPr id="835" name="Google Shape;835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37" name="Google Shape;837;p39"/>
          <p:cNvGrpSpPr/>
          <p:nvPr/>
        </p:nvGrpSpPr>
        <p:grpSpPr>
          <a:xfrm>
            <a:off x="6436118" y="3419280"/>
            <a:ext cx="1079481" cy="1051467"/>
            <a:chOff x="5916675" y="927975"/>
            <a:chExt cx="516350" cy="502950"/>
          </a:xfrm>
        </p:grpSpPr>
        <p:sp>
          <p:nvSpPr>
            <p:cNvPr id="838" name="Google Shape;838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40" name="Google Shape;840;p39"/>
          <p:cNvGrpSpPr/>
          <p:nvPr/>
        </p:nvGrpSpPr>
        <p:grpSpPr>
          <a:xfrm>
            <a:off x="6436257" y="2713378"/>
            <a:ext cx="433992" cy="422729"/>
            <a:chOff x="5916675" y="927975"/>
            <a:chExt cx="516350" cy="502950"/>
          </a:xfrm>
        </p:grpSpPr>
        <p:sp>
          <p:nvSpPr>
            <p:cNvPr id="841" name="Google Shape;841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43" name="Google Shape;843;p39"/>
          <p:cNvSpPr/>
          <p:nvPr/>
        </p:nvSpPr>
        <p:spPr>
          <a:xfrm>
            <a:off x="7512259" y="2949756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4" name="Google Shape;844;p39"/>
          <p:cNvSpPr/>
          <p:nvPr/>
        </p:nvSpPr>
        <p:spPr>
          <a:xfrm>
            <a:off x="6628422" y="2949756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5" name="Google Shape;845;p39"/>
          <p:cNvSpPr/>
          <p:nvPr/>
        </p:nvSpPr>
        <p:spPr>
          <a:xfrm>
            <a:off x="6913957" y="4007290"/>
            <a:ext cx="1000561" cy="565195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6" name="Google Shape;846;p3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do I love graphs?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Graphs encode valuable, implicit information.</a:t>
            </a:r>
          </a:p>
          <a:p>
            <a:pPr lvl="0"/>
            <a:r>
              <a:rPr lang="en-US" dirty="0"/>
              <a:t>Many practical computing problems rely on graphs.</a:t>
            </a:r>
          </a:p>
          <a:p>
            <a:pPr lvl="0"/>
            <a:r>
              <a:rPr lang="en-US" dirty="0"/>
              <a:t>Graphs are fascinating!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3175831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4800" b="1" dirty="0"/>
              <a:t>Graphs for problem solving</a:t>
            </a:r>
            <a:endParaRPr sz="48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282451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flipH="1">
            <a:off x="7330801" y="2440127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057826" y="1410051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grpSp>
        <p:nvGrpSpPr>
          <p:cNvPr id="13" name="Google Shape;625;p39">
            <a:extLst>
              <a:ext uri="{FF2B5EF4-FFF2-40B4-BE49-F238E27FC236}">
                <a16:creationId xmlns:a16="http://schemas.microsoft.com/office/drawing/2014/main" id="{9B6F6A34-F2C1-8E48-84D1-EB2EB6EF4C4F}"/>
              </a:ext>
            </a:extLst>
          </p:cNvPr>
          <p:cNvGrpSpPr/>
          <p:nvPr/>
        </p:nvGrpSpPr>
        <p:grpSpPr>
          <a:xfrm>
            <a:off x="5377932" y="1757227"/>
            <a:ext cx="1435491" cy="1418607"/>
            <a:chOff x="576250" y="4319400"/>
            <a:chExt cx="442075" cy="442050"/>
          </a:xfrm>
        </p:grpSpPr>
        <p:sp>
          <p:nvSpPr>
            <p:cNvPr id="14" name="Google Shape;626;p39">
              <a:extLst>
                <a:ext uri="{FF2B5EF4-FFF2-40B4-BE49-F238E27FC236}">
                  <a16:creationId xmlns:a16="http://schemas.microsoft.com/office/drawing/2014/main" id="{527F6B07-6603-9447-8417-195E143608A4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solidFill>
                  <a:srgbClr val="0091EA"/>
                </a:solidFill>
              </a:endParaRPr>
            </a:p>
          </p:txBody>
        </p:sp>
        <p:sp>
          <p:nvSpPr>
            <p:cNvPr id="15" name="Google Shape;627;p39">
              <a:extLst>
                <a:ext uri="{FF2B5EF4-FFF2-40B4-BE49-F238E27FC236}">
                  <a16:creationId xmlns:a16="http://schemas.microsoft.com/office/drawing/2014/main" id="{1230057A-EE46-8941-9361-A7CABC30430C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6" name="Google Shape;628;p39">
              <a:extLst>
                <a:ext uri="{FF2B5EF4-FFF2-40B4-BE49-F238E27FC236}">
                  <a16:creationId xmlns:a16="http://schemas.microsoft.com/office/drawing/2014/main" id="{3E45D381-1A23-D346-A30C-94B2CFE48A0C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7" name="Google Shape;629;p39">
              <a:extLst>
                <a:ext uri="{FF2B5EF4-FFF2-40B4-BE49-F238E27FC236}">
                  <a16:creationId xmlns:a16="http://schemas.microsoft.com/office/drawing/2014/main" id="{F68AC2AC-E470-FD42-B781-2862A37E72C1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213" y="2337015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Graph exploration </a:t>
            </a:r>
            <a:r>
              <a:rPr lang="en" dirty="0"/>
              <a:t>:</a:t>
            </a:r>
          </a:p>
          <a:p>
            <a:pPr marL="0" indent="0">
              <a:buNone/>
            </a:pPr>
            <a:r>
              <a:rPr lang="en-US" dirty="0"/>
              <a:t>Efficiently finding structure or knowledge in a graph, even if we don’t know exactly what we are looking for.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Mottin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Müeller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KDD’18)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Maximal matching and allocation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D9994-7CD1-6D40-9DEE-D2869729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19" y="1570217"/>
            <a:ext cx="6637106" cy="493260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EAB74-131F-0B49-B853-B7B85B9218ED}"/>
              </a:ext>
            </a:extLst>
          </p:cNvPr>
          <p:cNvSpPr txBox="1"/>
          <p:nvPr/>
        </p:nvSpPr>
        <p:spPr>
          <a:xfrm>
            <a:off x="6957920" y="5537771"/>
            <a:ext cx="226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Search ads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3299F4-9ADD-E440-BBFB-2894061E19E5}"/>
              </a:ext>
            </a:extLst>
          </p:cNvPr>
          <p:cNvSpPr txBox="1"/>
          <p:nvPr/>
        </p:nvSpPr>
        <p:spPr>
          <a:xfrm>
            <a:off x="6800390" y="1938530"/>
            <a:ext cx="226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Search query</a:t>
            </a:r>
          </a:p>
        </p:txBody>
      </p:sp>
    </p:spTree>
    <p:extLst>
      <p:ext uri="{BB962C8B-B14F-4D97-AF65-F5344CB8AC3E}">
        <p14:creationId xmlns:p14="http://schemas.microsoft.com/office/powerpoint/2010/main" val="7848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Maximal matching and allocation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C3931-2351-7F44-A59E-477BDBF084AC}"/>
              </a:ext>
            </a:extLst>
          </p:cNvPr>
          <p:cNvSpPr txBox="1"/>
          <p:nvPr/>
        </p:nvSpPr>
        <p:spPr>
          <a:xfrm>
            <a:off x="533324" y="6099493"/>
            <a:ext cx="829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Jure, Anand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Rajaraman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Jeffrey David Ullman.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Mining of massive datasets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Cambridge University Press, 2014.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B4B77-2C37-C94D-8543-BADBEB52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6" y="1494056"/>
            <a:ext cx="3196885" cy="4421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B466C-0E42-2844-93A8-6A7BD2C04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27" y="1433900"/>
            <a:ext cx="3539675" cy="44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3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Infrastructure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B287B-58E4-E741-A2C3-B1F53834A212}"/>
              </a:ext>
            </a:extLst>
          </p:cNvPr>
          <p:cNvSpPr txBox="1"/>
          <p:nvPr/>
        </p:nvSpPr>
        <p:spPr>
          <a:xfrm>
            <a:off x="2821894" y="6033539"/>
            <a:ext cx="5962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Atkins, Karla, et al. "The structure of electrical networks: a graph theory based analysis."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Journal of Critical Infrastructures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5.3 (2009): 265-284.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93F5-EC99-CC43-9CF1-95E32B6C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07" y="1407498"/>
            <a:ext cx="6377033" cy="4566270"/>
          </a:xfrm>
          <a:prstGeom prst="rect">
            <a:avLst/>
          </a:prstGeom>
          <a:ln>
            <a:solidFill>
              <a:srgbClr val="0091EA"/>
            </a:solidFill>
          </a:ln>
        </p:spPr>
      </p:pic>
    </p:spTree>
    <p:extLst>
      <p:ext uri="{BB962C8B-B14F-4D97-AF65-F5344CB8AC3E}">
        <p14:creationId xmlns:p14="http://schemas.microsoft.com/office/powerpoint/2010/main" val="2746947749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2779</TotalTime>
  <Words>657</Words>
  <Application>Microsoft Macintosh PowerPoint</Application>
  <PresentationFormat>On-screen Show (4:3)</PresentationFormat>
  <Paragraphs>142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Wingdings</vt:lpstr>
      <vt:lpstr>Source Sans Pro</vt:lpstr>
      <vt:lpstr>Roboto Slab</vt:lpstr>
      <vt:lpstr>Calibri</vt:lpstr>
      <vt:lpstr>Cordelia template</vt:lpstr>
      <vt:lpstr>Win’s foobar talk</vt:lpstr>
      <vt:lpstr>Hello!</vt:lpstr>
      <vt:lpstr>1. Why graphs?</vt:lpstr>
      <vt:lpstr>Why do I love graphs?</vt:lpstr>
      <vt:lpstr>Graphs for problem solving</vt:lpstr>
      <vt:lpstr>PowerPoint Presentation</vt:lpstr>
      <vt:lpstr>Maximal matching and allocation</vt:lpstr>
      <vt:lpstr>Maximal matching and allocation</vt:lpstr>
      <vt:lpstr>Infrastructure</vt:lpstr>
      <vt:lpstr>Social networks: communities</vt:lpstr>
      <vt:lpstr>Social networks: polarization</vt:lpstr>
      <vt:lpstr>Behavioral ecology</vt:lpstr>
      <vt:lpstr>Behavioral ecology</vt:lpstr>
      <vt:lpstr>Web structure</vt:lpstr>
      <vt:lpstr>2. Web graphs</vt:lpstr>
      <vt:lpstr>Wow! The Internet is big!</vt:lpstr>
      <vt:lpstr>Web graphs encode information about:</vt:lpstr>
      <vt:lpstr>Webgraphs</vt:lpstr>
      <vt:lpstr>3. Spark</vt:lpstr>
      <vt:lpstr>Why choose GraphFrames?</vt:lpstr>
      <vt:lpstr>What I did</vt:lpstr>
      <vt:lpstr>The polished top of the iceberg is what I’m talking about</vt:lpstr>
      <vt:lpstr>Creating a GraphFrame</vt:lpstr>
      <vt:lpstr>Fun things to do with GraphFrames</vt:lpstr>
      <vt:lpstr>Advantages of LPA</vt:lpstr>
      <vt:lpstr>89,526,124</vt:lpstr>
      <vt:lpstr>89,526,124</vt:lpstr>
      <vt:lpstr>Our process is easy</vt:lpstr>
      <vt:lpstr>Let’s review some concepts</vt:lpstr>
      <vt:lpstr>Thanks!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78</cp:revision>
  <dcterms:modified xsi:type="dcterms:W3CDTF">2018-09-16T23:36:14Z</dcterms:modified>
</cp:coreProperties>
</file>